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>
                <a:latin typeface="+mj-ea"/>
                <a:ea typeface="+mj-ea"/>
              </a:rPr>
              <a:t>特徵數與破關數目</a:t>
            </a:r>
            <a:endParaRPr lang="zh-TW" altLang="en-US" dirty="0">
              <a:latin typeface="+mj-ea"/>
              <a:ea typeface="+mj-ea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特徵數目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工作表1!$A$2:$A$5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5C-4605-8B9B-78AC21A108FE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欄1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工作表1!$A$2:$A$5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工作表1!$C$2:$C$5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75C-4605-8B9B-78AC21A108FE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欄2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工作表1!$A$2:$A$5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工作表1!$D$2:$D$5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75C-4605-8B9B-78AC21A10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3769184"/>
        <c:axId val="1143789984"/>
      </c:barChart>
      <c:catAx>
        <c:axId val="114376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789984"/>
        <c:crosses val="autoZero"/>
        <c:auto val="1"/>
        <c:lblAlgn val="ctr"/>
        <c:lblOffset val="100"/>
        <c:noMultiLvlLbl val="0"/>
      </c:catAx>
      <c:valAx>
        <c:axId val="114378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76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3/23/2021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1 </a:t>
            </a:r>
            <a:r>
              <a:rPr lang="en-US" altLang="zh-TW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arkanoid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51560" y="4541520"/>
            <a:ext cx="7891272" cy="1069848"/>
          </a:xfrm>
        </p:spPr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資訊</a:t>
            </a:r>
            <a:r>
              <a:rPr lang="en-US" altLang="zh-TW" dirty="0" smtClean="0">
                <a:latin typeface="+mj-ea"/>
                <a:ea typeface="+mj-ea"/>
              </a:rPr>
              <a:t>112 </a:t>
            </a:r>
          </a:p>
          <a:p>
            <a:r>
              <a:rPr lang="en-US" dirty="0" smtClean="0">
                <a:latin typeface="+mj-ea"/>
                <a:ea typeface="+mj-ea"/>
              </a:rPr>
              <a:t>E94086107 </a:t>
            </a:r>
            <a:r>
              <a:rPr lang="zh-TW" altLang="en-US" dirty="0" smtClean="0">
                <a:latin typeface="+mj-ea"/>
                <a:ea typeface="+mj-ea"/>
              </a:rPr>
              <a:t>張娟鳴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79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特徵數量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7185" r="62483" b="412"/>
          <a:stretch/>
        </p:blipFill>
        <p:spPr>
          <a:xfrm>
            <a:off x="576366" y="1799304"/>
            <a:ext cx="3602344" cy="1750141"/>
          </a:xfrm>
          <a:prstGeom prst="rect">
            <a:avLst/>
          </a:prstGeom>
        </p:spPr>
      </p:pic>
      <p:pic>
        <p:nvPicPr>
          <p:cNvPr id="1026" name="Picture 2" descr="https://i.imgur.com/GIcJR9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2232" r="62616"/>
          <a:stretch/>
        </p:blipFill>
        <p:spPr bwMode="auto">
          <a:xfrm>
            <a:off x="562532" y="3853283"/>
            <a:ext cx="3636067" cy="20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t="67196" r="63873"/>
          <a:stretch/>
        </p:blipFill>
        <p:spPr>
          <a:xfrm>
            <a:off x="6099048" y="1799304"/>
            <a:ext cx="3834734" cy="195866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80419" y="179930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Feature=2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414684" y="385328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&lt;Feature=3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172528" y="1799304"/>
            <a:ext cx="13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&lt;Feature=4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08069" y="4011562"/>
            <a:ext cx="4775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儘管以穩定度來</a:t>
            </a:r>
            <a:r>
              <a:rPr lang="zh-TW" altLang="en-US" sz="2000" dirty="0" smtClean="0">
                <a:latin typeface="+mj-ea"/>
                <a:ea typeface="+mj-ea"/>
              </a:rPr>
              <a:t>說，</a:t>
            </a:r>
            <a:r>
              <a:rPr lang="en-US" altLang="zh-TW" sz="2000" dirty="0" smtClean="0">
                <a:latin typeface="+mj-ea"/>
                <a:ea typeface="+mj-ea"/>
              </a:rPr>
              <a:t>3,4,5</a:t>
            </a:r>
            <a:r>
              <a:rPr lang="zh-TW" altLang="en-US" sz="2000" dirty="0" smtClean="0">
                <a:latin typeface="+mj-ea"/>
                <a:ea typeface="+mj-ea"/>
              </a:rPr>
              <a:t>是差不多的，但經實測後會發現，當</a:t>
            </a:r>
            <a:r>
              <a:rPr lang="en-US" altLang="zh-TW" sz="2000" dirty="0" smtClean="0">
                <a:latin typeface="+mj-ea"/>
                <a:ea typeface="+mj-ea"/>
              </a:rPr>
              <a:t>Feature=3</a:t>
            </a:r>
            <a:r>
              <a:rPr lang="zh-TW" altLang="en-US" sz="2000" dirty="0" smtClean="0">
                <a:latin typeface="+mj-ea"/>
                <a:ea typeface="+mj-ea"/>
              </a:rPr>
              <a:t>和</a:t>
            </a:r>
            <a:r>
              <a:rPr lang="en-US" altLang="zh-TW" sz="2000" dirty="0" smtClean="0">
                <a:latin typeface="+mj-ea"/>
                <a:ea typeface="+mj-ea"/>
              </a:rPr>
              <a:t>4</a:t>
            </a:r>
            <a:r>
              <a:rPr lang="zh-TW" altLang="en-US" sz="2000" dirty="0" smtClean="0">
                <a:latin typeface="+mj-ea"/>
                <a:ea typeface="+mj-ea"/>
              </a:rPr>
              <a:t>時測是五次內都無法通關，但</a:t>
            </a:r>
            <a:r>
              <a:rPr lang="en-US" altLang="zh-TW" sz="2000" dirty="0" smtClean="0">
                <a:latin typeface="+mj-ea"/>
                <a:ea typeface="+mj-ea"/>
              </a:rPr>
              <a:t>Feature=5</a:t>
            </a:r>
            <a:r>
              <a:rPr lang="zh-TW" altLang="en-US" sz="2000" dirty="0" smtClean="0">
                <a:latin typeface="+mj-ea"/>
                <a:ea typeface="+mj-ea"/>
              </a:rPr>
              <a:t>時有辦法通關的，所以</a:t>
            </a:r>
            <a:r>
              <a:rPr lang="en-US" altLang="zh-TW" sz="2000" dirty="0" smtClean="0">
                <a:latin typeface="+mj-ea"/>
                <a:ea typeface="+mj-ea"/>
              </a:rPr>
              <a:t>feature</a:t>
            </a:r>
            <a:r>
              <a:rPr lang="zh-TW" altLang="en-US" sz="2000" dirty="0" smtClean="0">
                <a:latin typeface="+mj-ea"/>
                <a:ea typeface="+mj-ea"/>
              </a:rPr>
              <a:t>數變高且準確的話確實有益於破遊戲關卡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9913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關卡數量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>
                <a:latin typeface="+mj-ea"/>
                <a:ea typeface="+mj-ea"/>
              </a:rPr>
              <a:t>一開始我的</a:t>
            </a:r>
            <a:r>
              <a:rPr lang="en-US" altLang="zh-TW" dirty="0" smtClean="0">
                <a:latin typeface="+mj-ea"/>
                <a:ea typeface="+mj-ea"/>
              </a:rPr>
              <a:t>rule</a:t>
            </a:r>
            <a:r>
              <a:rPr lang="zh-TW" altLang="en-US" dirty="0" smtClean="0">
                <a:latin typeface="+mj-ea"/>
                <a:ea typeface="+mj-ea"/>
              </a:rPr>
              <a:t>的發球是</a:t>
            </a:r>
            <a:r>
              <a:rPr lang="en-US" altLang="zh-TW" dirty="0" smtClean="0">
                <a:latin typeface="+mj-ea"/>
                <a:ea typeface="+mj-ea"/>
              </a:rPr>
              <a:t>“SERVE_TO_LEFT”</a:t>
            </a:r>
            <a:r>
              <a:rPr lang="zh-TW" altLang="en-US" dirty="0" smtClean="0">
                <a:latin typeface="+mj-ea"/>
                <a:ea typeface="+mj-ea"/>
              </a:rPr>
              <a:t>，但線上平台會有</a:t>
            </a:r>
            <a:r>
              <a:rPr lang="en-US" altLang="zh-TW" dirty="0" smtClean="0">
                <a:latin typeface="+mj-ea"/>
                <a:ea typeface="+mj-ea"/>
              </a:rPr>
              <a:t>“SERVE_TO_RIGHT”</a:t>
            </a:r>
            <a:r>
              <a:rPr lang="zh-TW" altLang="en-US" dirty="0" smtClean="0">
                <a:latin typeface="+mj-ea"/>
                <a:ea typeface="+mj-ea"/>
              </a:rPr>
              <a:t>的部分。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像第一關這種比較簡單的影響可能沒有很大，但第二三關的話可能會發生</a:t>
            </a:r>
            <a:r>
              <a:rPr lang="zh-TW" altLang="en-US" dirty="0">
                <a:latin typeface="+mj-ea"/>
                <a:ea typeface="+mj-ea"/>
              </a:rPr>
              <a:t>「沒有經過類似路徑，所以不知道怎麼</a:t>
            </a:r>
            <a:r>
              <a:rPr lang="zh-TW" altLang="en-US" dirty="0" smtClean="0">
                <a:latin typeface="+mj-ea"/>
                <a:ea typeface="+mj-ea"/>
              </a:rPr>
              <a:t>判斷」，</a:t>
            </a:r>
            <a:r>
              <a:rPr lang="zh-TW" altLang="en-US" dirty="0">
                <a:latin typeface="+mj-ea"/>
                <a:ea typeface="+mj-ea"/>
              </a:rPr>
              <a:t>只好原地不動的</a:t>
            </a:r>
            <a:r>
              <a:rPr lang="zh-TW" altLang="en-US" dirty="0" smtClean="0">
                <a:latin typeface="+mj-ea"/>
                <a:ea typeface="+mj-ea"/>
              </a:rPr>
              <a:t>情況，就會變成盤子頓在那邊讓球直接掉下去的情況</a:t>
            </a:r>
            <a:endParaRPr lang="en-US" altLang="zh-TW" dirty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所以我後來有加上一些資料，這樣會比較好，同時，在檔案大小有限置的情況下，不訓練第五關檔案會小很多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latin typeface="+mj-ea"/>
                <a:ea typeface="+mj-ea"/>
              </a:rPr>
              <a:t>但這或許不是個解決問題的好方法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7277" y="1593133"/>
            <a:ext cx="1971675" cy="43529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橢圓 5"/>
          <p:cNvSpPr/>
          <p:nvPr/>
        </p:nvSpPr>
        <p:spPr>
          <a:xfrm>
            <a:off x="7204112" y="4031533"/>
            <a:ext cx="133350" cy="1333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6917793" y="3391487"/>
            <a:ext cx="877822" cy="1830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764593" y="5222158"/>
            <a:ext cx="7079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889468" y="4622619"/>
            <a:ext cx="24233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示意圖，因為圖太難截了，但是這時候盤子整個是不動的</a:t>
            </a:r>
            <a:endParaRPr 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1509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</a:t>
            </a:r>
            <a:r>
              <a:rPr lang="zh-TW" altLang="en-US" dirty="0" smtClean="0"/>
              <a:t>均勻度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9668" t="63807" r="12488" b="-939"/>
          <a:stretch/>
        </p:blipFill>
        <p:spPr>
          <a:xfrm>
            <a:off x="1069848" y="2194560"/>
            <a:ext cx="5077695" cy="2802445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53704" y="2093976"/>
            <a:ext cx="5435174" cy="485516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這組數據在蒐集的時候，沒有特別注意，但在蒐集完後看了檔案大小才發現，這組數據第一關的數量遠大於</a:t>
            </a:r>
            <a:r>
              <a:rPr lang="en-US" altLang="zh-TW" dirty="0" smtClean="0">
                <a:latin typeface="+mj-ea"/>
                <a:ea typeface="+mj-ea"/>
              </a:rPr>
              <a:t>2,3,5</a:t>
            </a:r>
            <a:r>
              <a:rPr lang="zh-TW" altLang="en-US" dirty="0" smtClean="0">
                <a:latin typeface="+mj-ea"/>
                <a:ea typeface="+mj-ea"/>
              </a:rPr>
              <a:t>關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latin typeface="+mj-ea"/>
                <a:ea typeface="+mj-ea"/>
              </a:rPr>
              <a:t>第一關約</a:t>
            </a:r>
            <a:r>
              <a:rPr lang="en-US" altLang="zh-TW" dirty="0" smtClean="0">
                <a:latin typeface="+mj-ea"/>
                <a:ea typeface="+mj-ea"/>
              </a:rPr>
              <a:t>100</a:t>
            </a:r>
            <a:r>
              <a:rPr lang="zh-TW" altLang="en-US" dirty="0" smtClean="0">
                <a:latin typeface="+mj-ea"/>
                <a:ea typeface="+mj-ea"/>
              </a:rPr>
              <a:t>筆，</a:t>
            </a:r>
            <a:r>
              <a:rPr lang="en-US" altLang="zh-TW" dirty="0" smtClean="0">
                <a:latin typeface="+mj-ea"/>
                <a:ea typeface="+mj-ea"/>
              </a:rPr>
              <a:t>2,3,5</a:t>
            </a:r>
            <a:r>
              <a:rPr lang="zh-TW" altLang="en-US" dirty="0" smtClean="0">
                <a:latin typeface="+mj-ea"/>
                <a:ea typeface="+mj-ea"/>
              </a:rPr>
              <a:t>關均約</a:t>
            </a:r>
            <a:r>
              <a:rPr lang="en-US" altLang="zh-TW" dirty="0" smtClean="0">
                <a:latin typeface="+mj-ea"/>
                <a:ea typeface="+mj-ea"/>
              </a:rPr>
              <a:t>45</a:t>
            </a:r>
            <a:r>
              <a:rPr lang="zh-TW" altLang="en-US" dirty="0" smtClean="0">
                <a:latin typeface="+mj-ea"/>
                <a:ea typeface="+mj-ea"/>
              </a:rPr>
              <a:t>筆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en-US" dirty="0" smtClean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這樣在抽樣時，很容易抽到第一關，而第一關的資料也比較多，儘管能得到比較好的歸納，但實際上模型是不穩固的。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拿</a:t>
            </a:r>
            <a:r>
              <a:rPr lang="en-US" altLang="zh-TW" dirty="0" smtClean="0">
                <a:latin typeface="+mj-ea"/>
                <a:ea typeface="+mj-ea"/>
              </a:rPr>
              <a:t>train</a:t>
            </a:r>
            <a:r>
              <a:rPr lang="zh-TW" altLang="en-US" dirty="0" smtClean="0">
                <a:latin typeface="+mj-ea"/>
                <a:ea typeface="+mj-ea"/>
              </a:rPr>
              <a:t>完的檔案去玩遊戲時，會發現第二關勉強可以過關，但第三關和第五關很容易死掉。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所以在資料蒐集上每關數目不能差太多，可以先都蒐集一樣多，再依據訓練出來各關破關比例做微調，而不是一開始差距就那麼大。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361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資料穩定度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63807" r="62326"/>
          <a:stretch/>
        </p:blipFill>
        <p:spPr>
          <a:xfrm>
            <a:off x="1069848" y="2093976"/>
            <a:ext cx="4534411" cy="2450338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56070" y="2093976"/>
            <a:ext cx="4785556" cy="4385482"/>
          </a:xfrm>
        </p:spPr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一開始我在蒐集資料</a:t>
            </a:r>
            <a:r>
              <a:rPr lang="zh-TW" altLang="en-US" dirty="0" smtClean="0">
                <a:latin typeface="+mj-ea"/>
                <a:ea typeface="+mj-ea"/>
              </a:rPr>
              <a:t>時，為了增加資料多元程度，寫成只要平台在預測落點的附近都不用移動，這樣的</a:t>
            </a:r>
            <a:r>
              <a:rPr lang="en-US" altLang="zh-TW" dirty="0">
                <a:latin typeface="+mj-ea"/>
                <a:ea typeface="+mj-ea"/>
              </a:rPr>
              <a:t>r</a:t>
            </a:r>
            <a:r>
              <a:rPr lang="en-US" altLang="zh-TW" dirty="0" smtClean="0">
                <a:latin typeface="+mj-ea"/>
                <a:ea typeface="+mj-ea"/>
              </a:rPr>
              <a:t>ule</a:t>
            </a:r>
            <a:r>
              <a:rPr lang="zh-TW" altLang="en-US" dirty="0" smtClean="0">
                <a:latin typeface="+mj-ea"/>
                <a:ea typeface="+mj-ea"/>
              </a:rPr>
              <a:t>也能過關。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>
                <a:latin typeface="+mj-ea"/>
                <a:ea typeface="+mj-ea"/>
              </a:rPr>
              <a:t>然而，</a:t>
            </a:r>
            <a:r>
              <a:rPr lang="zh-TW" altLang="en-US" dirty="0" smtClean="0">
                <a:latin typeface="+mj-ea"/>
                <a:ea typeface="+mj-ea"/>
              </a:rPr>
              <a:t>訓練時機器會造成明明情況一樣判定卻要不一樣的弔詭現象，反而讓</a:t>
            </a:r>
            <a:r>
              <a:rPr lang="en-US" altLang="zh-TW" dirty="0" smtClean="0">
                <a:latin typeface="+mj-ea"/>
                <a:ea typeface="+mj-ea"/>
              </a:rPr>
              <a:t>Recall</a:t>
            </a:r>
            <a:r>
              <a:rPr lang="zh-TW" altLang="en-US" dirty="0" smtClean="0">
                <a:latin typeface="+mj-ea"/>
                <a:ea typeface="+mj-ea"/>
              </a:rPr>
              <a:t>值降低，雖然能破兩到三關左右，但模型穩定度不高，不是好辦法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如果要增加資料多元性，應該是自己建立關卡，藉由磚塊擺放位置讓球可能置於各種軌道上</a:t>
            </a:r>
            <a:r>
              <a:rPr lang="zh-TW" altLang="en-US" dirty="0">
                <a:latin typeface="+mj-ea"/>
                <a:ea typeface="+mj-ea"/>
              </a:rPr>
              <a:t>，而不是增加平台的不</a:t>
            </a:r>
            <a:r>
              <a:rPr lang="zh-TW" altLang="en-US" dirty="0" smtClean="0">
                <a:latin typeface="+mj-ea"/>
                <a:ea typeface="+mj-ea"/>
              </a:rPr>
              <a:t>穩定性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左圖為該組資料的訓練結果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005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5397627" cy="89649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381125"/>
            <a:ext cx="10058400" cy="4791075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移動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平台使得球被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接到，並且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打掉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磚塊</a:t>
            </a:r>
            <a:endParaRPr lang="en-US" altLang="zh-TW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我觀察到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 marL="0" indent="0">
              <a:buNone/>
            </a:pP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離線測試使用預設的模板時，平台會向左發射，並且會一路往左；但使用線上測試時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，左右都可能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發射。</a:t>
            </a:r>
            <a:endParaRPr lang="en-US" altLang="zh-TW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2.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一開始發球都是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45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度，在撞到磚塊後才會有所不同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即使讓板子跟著球走，仍然會有慢一拍的情況，所以最好事先預測落點，然後提早過去等。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4.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球碰到牆壁會反彈，但如果是讓平台只待在牆壁，也會來不及反應而輸掉遊戲；故應該再預測落點時就考慮反彈，幫它做對稱預測新落點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34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7" y="484632"/>
            <a:ext cx="5397627" cy="89649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381125"/>
            <a:ext cx="10058400" cy="4791075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球的落點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8400" y="1819275"/>
            <a:ext cx="1971675" cy="43529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(x2, x1)</a:t>
            </a:r>
            <a:endParaRPr 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2200275" y="5448300"/>
            <a:ext cx="244792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3035235" y="4257675"/>
            <a:ext cx="133350" cy="1333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2748916" y="3617629"/>
            <a:ext cx="877822" cy="18306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172200" y="1819275"/>
            <a:ext cx="1971675" cy="43529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直線接點 13"/>
          <p:cNvCxnSpPr/>
          <p:nvPr/>
        </p:nvCxnSpPr>
        <p:spPr>
          <a:xfrm>
            <a:off x="5934075" y="5448300"/>
            <a:ext cx="424815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7340535" y="4229100"/>
            <a:ext cx="133350" cy="1333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直線單箭頭接點 24"/>
          <p:cNvCxnSpPr/>
          <p:nvPr/>
        </p:nvCxnSpPr>
        <p:spPr>
          <a:xfrm flipH="1">
            <a:off x="7407210" y="4856099"/>
            <a:ext cx="736666" cy="56549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7805738" y="4550569"/>
            <a:ext cx="676275" cy="709613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200102" y="1819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一般狀況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056912" y="18192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會反彈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274150" y="429577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角度一樣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相當於做對稱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382000" y="184597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落點算</a:t>
            </a:r>
            <a:r>
              <a:rPr lang="zh-TW" altLang="en-US" dirty="0" smtClean="0">
                <a:latin typeface="+mj-ea"/>
                <a:ea typeface="+mj-ea"/>
              </a:rPr>
              <a:t>法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8420100" y="2308751"/>
                <a:ext cx="2069477" cy="588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00" y="2308751"/>
                <a:ext cx="2069477" cy="588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/>
          <p:cNvCxnSpPr/>
          <p:nvPr/>
        </p:nvCxnSpPr>
        <p:spPr>
          <a:xfrm>
            <a:off x="6810375" y="3842433"/>
            <a:ext cx="2159286" cy="16325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6934200" y="3931443"/>
            <a:ext cx="142875" cy="157163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橢圓 37"/>
          <p:cNvSpPr/>
          <p:nvPr/>
        </p:nvSpPr>
        <p:spPr>
          <a:xfrm>
            <a:off x="3203829" y="4617754"/>
            <a:ext cx="133350" cy="13335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3424237" y="468442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(x1,y1)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482481" y="542159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(x’,400)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8887737" y="550754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(x’,400)</a:t>
            </a:r>
            <a:endParaRPr 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607112" y="546762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(400-x’,400)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6674809" y="438915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(x1,y1)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7069124" y="370179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(x2,y2)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8387745" y="3220162"/>
                <a:ext cx="2859565" cy="584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400−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1)+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745" y="3220162"/>
                <a:ext cx="2859565" cy="584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13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9817" y="1428097"/>
            <a:ext cx="3902202" cy="535305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ea"/>
                <a:ea typeface="+mj-ea"/>
              </a:rPr>
              <a:t>Rule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latin typeface="+mj-ea"/>
                <a:ea typeface="+mj-ea"/>
              </a:rPr>
              <a:t>並不包含第四關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endParaRPr lang="en-US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發球</a:t>
            </a:r>
            <a:r>
              <a:rPr lang="zh-TW" altLang="en-US" dirty="0">
                <a:latin typeface="+mj-ea"/>
                <a:ea typeface="+mj-ea"/>
              </a:rPr>
              <a:t>命令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會</a:t>
            </a:r>
            <a:r>
              <a:rPr lang="zh-TW" altLang="en-US" dirty="0">
                <a:latin typeface="+mj-ea"/>
                <a:ea typeface="+mj-ea"/>
              </a:rPr>
              <a:t>因資料蒐集需求</a:t>
            </a:r>
            <a:r>
              <a:rPr lang="zh-TW" altLang="en-US" dirty="0" smtClean="0">
                <a:latin typeface="+mj-ea"/>
                <a:ea typeface="+mj-ea"/>
              </a:rPr>
              <a:t>改成</a:t>
            </a:r>
            <a:r>
              <a:rPr lang="en-US" altLang="zh-TW" dirty="0" smtClean="0">
                <a:latin typeface="+mj-ea"/>
                <a:ea typeface="+mj-ea"/>
              </a:rPr>
              <a:t>”SERVE_TO_RIGHT”</a:t>
            </a:r>
            <a:r>
              <a:rPr lang="zh-TW" altLang="en-US" dirty="0" smtClean="0">
                <a:latin typeface="+mj-ea"/>
                <a:ea typeface="+mj-ea"/>
              </a:rPr>
              <a:t>，但其他地方不動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>
                <a:latin typeface="+mj-ea"/>
                <a:ea typeface="+mj-ea"/>
              </a:rPr>
              <a:t>平台</a:t>
            </a:r>
            <a:r>
              <a:rPr lang="zh-TW" altLang="en-US" dirty="0" smtClean="0">
                <a:latin typeface="+mj-ea"/>
                <a:ea typeface="+mj-ea"/>
              </a:rPr>
              <a:t>移動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j-ea"/>
                <a:ea typeface="+mj-ea"/>
              </a:rPr>
              <a:t> x1,x2,y1,y2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  <a:r>
              <a:rPr lang="zh-TW" altLang="en-US" dirty="0" smtClean="0">
                <a:latin typeface="+mj-ea"/>
                <a:ea typeface="+mj-ea"/>
              </a:rPr>
              <a:t>和前圖一樣代表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j-ea"/>
                <a:ea typeface="+mj-ea"/>
              </a:rPr>
              <a:t> </a:t>
            </a:r>
            <a:r>
              <a:rPr lang="en-US" dirty="0" err="1" smtClean="0">
                <a:latin typeface="+mj-ea"/>
                <a:ea typeface="+mj-ea"/>
              </a:rPr>
              <a:t>guess_x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  <a:r>
              <a:rPr lang="zh-TW" altLang="en-US" dirty="0" smtClean="0">
                <a:latin typeface="+mj-ea"/>
                <a:ea typeface="+mj-ea"/>
              </a:rPr>
              <a:t>前圖</a:t>
            </a:r>
            <a:r>
              <a:rPr lang="en-US" altLang="zh-TW" dirty="0" smtClean="0">
                <a:latin typeface="+mj-ea"/>
                <a:ea typeface="+mj-ea"/>
              </a:rPr>
              <a:t>x’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+mj-ea"/>
                <a:ea typeface="+mj-ea"/>
              </a:rPr>
              <a:t> </a:t>
            </a:r>
            <a:r>
              <a:rPr lang="zh-TW" altLang="en-US" dirty="0" smtClean="0">
                <a:latin typeface="+mj-ea"/>
                <a:ea typeface="+mj-ea"/>
              </a:rPr>
              <a:t>當球在上升時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回到</a:t>
            </a:r>
            <a:r>
              <a:rPr lang="en-US" altLang="zh-TW" dirty="0" smtClean="0">
                <a:latin typeface="+mj-ea"/>
                <a:ea typeface="+mj-ea"/>
              </a:rPr>
              <a:t>x=100(</a:t>
            </a:r>
            <a:r>
              <a:rPr lang="zh-TW" altLang="en-US" dirty="0" smtClean="0">
                <a:latin typeface="+mj-ea"/>
                <a:ea typeface="+mj-ea"/>
              </a:rPr>
              <a:t>置中</a:t>
            </a:r>
            <a:r>
              <a:rPr lang="en-US" altLang="zh-TW" dirty="0" smtClean="0">
                <a:latin typeface="+mj-ea"/>
                <a:ea typeface="+mj-ea"/>
              </a:rPr>
              <a:t>)</a:t>
            </a:r>
            <a:r>
              <a:rPr lang="zh-TW" altLang="en-US" dirty="0" smtClean="0">
                <a:latin typeface="+mj-ea"/>
                <a:ea typeface="+mj-ea"/>
              </a:rPr>
              <a:t>，避免一直停留於某處</a:t>
            </a:r>
            <a:endParaRPr lang="en-US" dirty="0" smtClean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smtClean="0">
                <a:latin typeface="+mj-ea"/>
                <a:ea typeface="+mj-ea"/>
              </a:rPr>
              <a:t> </a:t>
            </a:r>
            <a:r>
              <a:rPr lang="zh-TW" altLang="en-US" dirty="0" smtClean="0">
                <a:latin typeface="+mj-ea"/>
                <a:ea typeface="+mj-ea"/>
              </a:rPr>
              <a:t>在移動時，為了避免在邊邊調整時沒接到，以平台偏中心處</a:t>
            </a:r>
            <a:r>
              <a:rPr lang="en-US" altLang="zh-TW" dirty="0" smtClean="0">
                <a:latin typeface="+mj-ea"/>
                <a:ea typeface="+mj-ea"/>
              </a:rPr>
              <a:t>(</a:t>
            </a:r>
            <a:r>
              <a:rPr lang="zh-TW" altLang="en-US" dirty="0" smtClean="0">
                <a:latin typeface="+mj-ea"/>
                <a:ea typeface="+mj-ea"/>
              </a:rPr>
              <a:t>左邊</a:t>
            </a:r>
            <a:r>
              <a:rPr lang="en-US" altLang="zh-TW" dirty="0" smtClean="0">
                <a:latin typeface="+mj-ea"/>
                <a:ea typeface="+mj-ea"/>
              </a:rPr>
              <a:t>+25)</a:t>
            </a:r>
            <a:r>
              <a:rPr lang="zh-TW" altLang="en-US" dirty="0">
                <a:latin typeface="+mj-ea"/>
                <a:ea typeface="+mj-ea"/>
              </a:rPr>
              <a:t>做</a:t>
            </a:r>
            <a:r>
              <a:rPr lang="zh-TW" altLang="en-US" dirty="0" smtClean="0">
                <a:latin typeface="+mj-ea"/>
                <a:ea typeface="+mj-ea"/>
              </a:rPr>
              <a:t>為是否達到預測點的判斷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6" t="29350" r="29486" b="4545"/>
          <a:stretch/>
        </p:blipFill>
        <p:spPr>
          <a:xfrm>
            <a:off x="4972050" y="725203"/>
            <a:ext cx="5976386" cy="58577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62800" y="2124075"/>
            <a:ext cx="1323975" cy="2286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6738937" y="3456272"/>
            <a:ext cx="3114675" cy="2476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853612" y="33954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計算落點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38937" y="3703922"/>
            <a:ext cx="2824163" cy="80140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9563100" y="41353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落點調整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67475" y="4857750"/>
            <a:ext cx="3771900" cy="117157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0239375" y="56585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判斷移動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方向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11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9817" y="3619500"/>
            <a:ext cx="9791033" cy="30099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ea"/>
                <a:ea typeface="+mj-ea"/>
              </a:rPr>
              <a:t>What feature I take</a:t>
            </a:r>
          </a:p>
          <a:p>
            <a:r>
              <a:rPr lang="en-US" dirty="0" smtClean="0">
                <a:latin typeface="+mj-ea"/>
                <a:ea typeface="+mj-ea"/>
              </a:rPr>
              <a:t>f:</a:t>
            </a:r>
            <a:r>
              <a:rPr lang="zh-TW" altLang="en-US" dirty="0" smtClean="0">
                <a:latin typeface="+mj-ea"/>
                <a:ea typeface="+mj-ea"/>
              </a:rPr>
              <a:t>前一時刻遊戲資訊</a:t>
            </a:r>
            <a:r>
              <a:rPr lang="en-US" altLang="zh-TW" dirty="0" smtClean="0">
                <a:latin typeface="+mj-ea"/>
                <a:ea typeface="+mj-ea"/>
              </a:rPr>
              <a:t>	g:</a:t>
            </a:r>
            <a:r>
              <a:rPr lang="zh-TW" altLang="en-US" dirty="0" smtClean="0">
                <a:latin typeface="+mj-ea"/>
                <a:ea typeface="+mj-ea"/>
              </a:rPr>
              <a:t>此刻遊戲資訊</a:t>
            </a:r>
            <a:endParaRPr lang="en-US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dirty="0" smtClean="0">
                <a:latin typeface="+mj-ea"/>
                <a:ea typeface="+mj-ea"/>
              </a:rPr>
              <a:t>g[‘ball’][0],g[‘ball’][1],g[‘platform’][0]:</a:t>
            </a:r>
            <a:r>
              <a:rPr lang="zh-TW" altLang="en-US" dirty="0" smtClean="0">
                <a:latin typeface="+mj-ea"/>
                <a:ea typeface="+mj-ea"/>
              </a:rPr>
              <a:t>平台和球的位置，平台</a:t>
            </a:r>
            <a:r>
              <a:rPr lang="en-US" altLang="zh-TW" dirty="0" smtClean="0">
                <a:latin typeface="+mj-ea"/>
                <a:ea typeface="+mj-ea"/>
              </a:rPr>
              <a:t>y</a:t>
            </a:r>
            <a:r>
              <a:rPr lang="zh-TW" altLang="en-US" dirty="0" smtClean="0">
                <a:latin typeface="+mj-ea"/>
                <a:ea typeface="+mj-ea"/>
              </a:rPr>
              <a:t>軸不變，不須提取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it-IT" dirty="0">
                <a:latin typeface="+mj-ea"/>
                <a:ea typeface="+mj-ea"/>
              </a:rPr>
              <a:t>g</a:t>
            </a:r>
            <a:r>
              <a:rPr lang="it-IT" dirty="0" smtClean="0">
                <a:latin typeface="+mj-ea"/>
                <a:ea typeface="+mj-ea"/>
              </a:rPr>
              <a:t>[‘ball’][</a:t>
            </a:r>
            <a:r>
              <a:rPr lang="it-IT" dirty="0">
                <a:latin typeface="+mj-ea"/>
                <a:ea typeface="+mj-ea"/>
              </a:rPr>
              <a:t>0]-f</a:t>
            </a:r>
            <a:r>
              <a:rPr lang="it-IT" dirty="0" smtClean="0">
                <a:latin typeface="+mj-ea"/>
                <a:ea typeface="+mj-ea"/>
              </a:rPr>
              <a:t>[‘ball’][0]</a:t>
            </a:r>
            <a:r>
              <a:rPr lang="en-US" altLang="zh-TW" dirty="0" smtClean="0">
                <a:latin typeface="+mj-ea"/>
                <a:ea typeface="+mj-ea"/>
              </a:rPr>
              <a:t>:x</a:t>
            </a:r>
            <a:r>
              <a:rPr lang="zh-TW" altLang="en-US" dirty="0" smtClean="0">
                <a:latin typeface="+mj-ea"/>
                <a:ea typeface="+mj-ea"/>
              </a:rPr>
              <a:t>方向位移</a:t>
            </a:r>
            <a:r>
              <a:rPr lang="zh-TW" altLang="en-US" dirty="0">
                <a:latin typeface="+mj-ea"/>
                <a:ea typeface="+mj-ea"/>
              </a:rPr>
              <a:t>，速度替代算法</a:t>
            </a:r>
            <a:endParaRPr lang="it-IT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it-IT" dirty="0" smtClean="0">
                <a:latin typeface="+mj-ea"/>
                <a:ea typeface="+mj-ea"/>
              </a:rPr>
              <a:t>g[‘ball’][</a:t>
            </a:r>
            <a:r>
              <a:rPr lang="it-IT" dirty="0">
                <a:latin typeface="+mj-ea"/>
                <a:ea typeface="+mj-ea"/>
              </a:rPr>
              <a:t>1]-f</a:t>
            </a:r>
            <a:r>
              <a:rPr lang="it-IT" dirty="0" smtClean="0">
                <a:latin typeface="+mj-ea"/>
                <a:ea typeface="+mj-ea"/>
              </a:rPr>
              <a:t>[‘ball’][</a:t>
            </a:r>
            <a:r>
              <a:rPr lang="it-IT" dirty="0">
                <a:latin typeface="+mj-ea"/>
                <a:ea typeface="+mj-ea"/>
              </a:rPr>
              <a:t>1</a:t>
            </a:r>
            <a:r>
              <a:rPr lang="it-IT" dirty="0" smtClean="0">
                <a:latin typeface="+mj-ea"/>
                <a:ea typeface="+mj-ea"/>
              </a:rPr>
              <a:t>]</a:t>
            </a:r>
            <a:r>
              <a:rPr lang="en-US" altLang="zh-TW" dirty="0" smtClean="0">
                <a:latin typeface="+mj-ea"/>
                <a:ea typeface="+mj-ea"/>
              </a:rPr>
              <a:t>:y</a:t>
            </a:r>
            <a:r>
              <a:rPr lang="zh-TW" altLang="en-US" dirty="0" smtClean="0">
                <a:latin typeface="+mj-ea"/>
                <a:ea typeface="+mj-ea"/>
              </a:rPr>
              <a:t>方向位移</a:t>
            </a:r>
            <a:r>
              <a:rPr lang="zh-TW" altLang="en-US" dirty="0">
                <a:latin typeface="+mj-ea"/>
                <a:ea typeface="+mj-ea"/>
              </a:rPr>
              <a:t>，和上一</a:t>
            </a:r>
            <a:r>
              <a:rPr lang="zh-TW" altLang="en-US" dirty="0" smtClean="0">
                <a:latin typeface="+mj-ea"/>
                <a:ea typeface="+mj-ea"/>
              </a:rPr>
              <a:t>項</a:t>
            </a:r>
            <a:r>
              <a:rPr lang="zh-TW" altLang="en-US" dirty="0">
                <a:latin typeface="+mj-ea"/>
                <a:ea typeface="+mj-ea"/>
              </a:rPr>
              <a:t>都</a:t>
            </a:r>
            <a:r>
              <a:rPr lang="zh-TW" altLang="en-US" dirty="0" smtClean="0">
                <a:latin typeface="+mj-ea"/>
                <a:ea typeface="+mj-ea"/>
              </a:rPr>
              <a:t>是為了有計算落點的感覺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dirty="0" smtClean="0">
                <a:latin typeface="+mj-ea"/>
                <a:ea typeface="+mj-ea"/>
              </a:rPr>
              <a:t>使用課堂上學習到的</a:t>
            </a:r>
            <a:r>
              <a:rPr lang="en-US" altLang="zh-TW" dirty="0" smtClean="0">
                <a:latin typeface="+mj-ea"/>
                <a:ea typeface="+mj-ea"/>
              </a:rPr>
              <a:t>KNN</a:t>
            </a:r>
            <a:r>
              <a:rPr lang="zh-TW" altLang="en-US" dirty="0" smtClean="0">
                <a:latin typeface="+mj-ea"/>
                <a:ea typeface="+mj-ea"/>
              </a:rPr>
              <a:t>模型</a:t>
            </a:r>
            <a:endParaRPr lang="en-US" dirty="0" smtClean="0">
              <a:latin typeface="+mj-ea"/>
              <a:ea typeface="+mj-ea"/>
            </a:endParaRPr>
          </a:p>
        </p:txBody>
      </p:sp>
      <p:pic>
        <p:nvPicPr>
          <p:cNvPr id="1026" name="Picture 2" descr="https://i.imgur.com/oaeP8zi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" t="43763" r="3220" b="29379"/>
          <a:stretch/>
        </p:blipFill>
        <p:spPr bwMode="auto">
          <a:xfrm>
            <a:off x="819817" y="1757363"/>
            <a:ext cx="10829258" cy="176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5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150227" cy="1172718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54"/>
          <a:stretch/>
        </p:blipFill>
        <p:spPr>
          <a:xfrm>
            <a:off x="6250869" y="484632"/>
            <a:ext cx="5341055" cy="5874034"/>
          </a:xfrm>
        </p:spPr>
      </p:pic>
      <p:cxnSp>
        <p:nvCxnSpPr>
          <p:cNvPr id="7" name="直線接點 6"/>
          <p:cNvCxnSpPr/>
          <p:nvPr/>
        </p:nvCxnSpPr>
        <p:spPr>
          <a:xfrm>
            <a:off x="6250868" y="1266825"/>
            <a:ext cx="92392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250869" y="2028825"/>
            <a:ext cx="92392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250868" y="2933700"/>
            <a:ext cx="92392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6250867" y="4171950"/>
            <a:ext cx="92392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250867" y="5876925"/>
            <a:ext cx="92392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250866" y="3543300"/>
            <a:ext cx="92392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800100" y="1657350"/>
            <a:ext cx="47148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+mj-ea"/>
                <a:ea typeface="+mj-ea"/>
              </a:rPr>
              <a:t>1. </a:t>
            </a:r>
            <a:r>
              <a:rPr lang="zh-TW" altLang="en-US" sz="2000" dirty="0" smtClean="0">
                <a:latin typeface="+mj-ea"/>
                <a:ea typeface="+mj-ea"/>
              </a:rPr>
              <a:t>因為</a:t>
            </a:r>
            <a:r>
              <a:rPr lang="zh-TW" altLang="en-US" sz="2000" dirty="0">
                <a:latin typeface="+mj-ea"/>
                <a:ea typeface="+mj-ea"/>
              </a:rPr>
              <a:t>線上平台</a:t>
            </a:r>
            <a:r>
              <a:rPr lang="zh-TW" altLang="en-US" sz="2000" dirty="0" smtClean="0">
                <a:latin typeface="+mj-ea"/>
                <a:ea typeface="+mj-ea"/>
              </a:rPr>
              <a:t>只</a:t>
            </a:r>
            <a:r>
              <a:rPr lang="zh-TW" altLang="en-US" sz="2000" dirty="0">
                <a:latin typeface="+mj-ea"/>
                <a:ea typeface="+mj-ea"/>
              </a:rPr>
              <a:t>放了</a:t>
            </a:r>
            <a:r>
              <a:rPr lang="en-US" altLang="zh-TW" sz="2000" dirty="0">
                <a:latin typeface="+mj-ea"/>
                <a:ea typeface="+mj-ea"/>
              </a:rPr>
              <a:t>1,2,3</a:t>
            </a:r>
            <a:r>
              <a:rPr lang="zh-TW" altLang="en-US" sz="2000" dirty="0">
                <a:latin typeface="+mj-ea"/>
                <a:ea typeface="+mj-ea"/>
              </a:rPr>
              <a:t>關，故只</a:t>
            </a:r>
            <a:r>
              <a:rPr lang="zh-TW" altLang="en-US" sz="2000" dirty="0" smtClean="0">
                <a:latin typeface="+mj-ea"/>
                <a:ea typeface="+mj-ea"/>
              </a:rPr>
              <a:t>提取</a:t>
            </a:r>
            <a:r>
              <a:rPr lang="en-US" altLang="zh-TW" sz="2000" dirty="0" smtClean="0">
                <a:latin typeface="+mj-ea"/>
                <a:ea typeface="+mj-ea"/>
              </a:rPr>
              <a:t>1~3</a:t>
            </a:r>
            <a:r>
              <a:rPr lang="zh-TW" altLang="en-US" sz="2000" dirty="0" smtClean="0">
                <a:latin typeface="+mj-ea"/>
                <a:ea typeface="+mj-ea"/>
              </a:rPr>
              <a:t>關的資料來進行訓練</a:t>
            </a:r>
            <a:r>
              <a:rPr lang="zh-TW" altLang="en-US" sz="2000" dirty="0">
                <a:latin typeface="+mj-ea"/>
                <a:ea typeface="+mj-ea"/>
              </a:rPr>
              <a:t>；但有加進第五關的資料訓練並測試過，是可以通過</a:t>
            </a:r>
            <a:r>
              <a:rPr lang="zh-TW" altLang="en-US" sz="2000" dirty="0" smtClean="0">
                <a:latin typeface="+mj-ea"/>
                <a:ea typeface="+mj-ea"/>
              </a:rPr>
              <a:t>的</a:t>
            </a:r>
            <a:r>
              <a:rPr lang="en-US" altLang="zh-TW" sz="2000" dirty="0" smtClean="0">
                <a:latin typeface="+mj-ea"/>
                <a:ea typeface="+mj-ea"/>
              </a:rPr>
              <a:t>(</a:t>
            </a:r>
            <a:r>
              <a:rPr lang="zh-TW" altLang="en-US" sz="2000" dirty="0" smtClean="0">
                <a:latin typeface="+mj-ea"/>
                <a:ea typeface="+mj-ea"/>
              </a:rPr>
              <a:t>如下圖</a:t>
            </a:r>
            <a:r>
              <a:rPr lang="en-US" altLang="zh-TW" sz="2000" dirty="0" smtClean="0">
                <a:latin typeface="+mj-ea"/>
                <a:ea typeface="+mj-ea"/>
              </a:rPr>
              <a:t>)</a:t>
            </a:r>
            <a:r>
              <a:rPr lang="zh-TW" altLang="en-US" sz="2000" dirty="0" smtClean="0">
                <a:latin typeface="+mj-ea"/>
                <a:ea typeface="+mj-ea"/>
              </a:rPr>
              <a:t>。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en-US" altLang="zh-TW" sz="2000" dirty="0" smtClean="0">
                <a:latin typeface="+mj-ea"/>
                <a:ea typeface="+mj-ea"/>
              </a:rPr>
              <a:t>2. </a:t>
            </a:r>
            <a:r>
              <a:rPr lang="zh-TW" altLang="en-US" sz="2000" dirty="0" smtClean="0">
                <a:latin typeface="+mj-ea"/>
                <a:ea typeface="+mj-ea"/>
              </a:rPr>
              <a:t>可能是提取特徵不夠細及資料量不過大，</a:t>
            </a:r>
            <a:r>
              <a:rPr lang="en-US" altLang="zh-TW" sz="2000" dirty="0" smtClean="0">
                <a:latin typeface="+mj-ea"/>
                <a:ea typeface="+mj-ea"/>
              </a:rPr>
              <a:t>EASY 2,EASY 3, NORMAL 3</a:t>
            </a:r>
            <a:r>
              <a:rPr lang="zh-TW" altLang="en-US" sz="2000" dirty="0" smtClean="0">
                <a:latin typeface="+mj-ea"/>
                <a:ea typeface="+mj-ea"/>
              </a:rPr>
              <a:t>有時候會失敗，但一開始可被平台接住且打到磚塊。</a:t>
            </a:r>
            <a:endParaRPr lang="en-US" altLang="zh-TW" sz="2000" dirty="0" smtClean="0">
              <a:latin typeface="+mj-ea"/>
              <a:ea typeface="+mj-ea"/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6172200" y="1247775"/>
            <a:ext cx="92392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t="54756" r="50066" b="18055"/>
          <a:stretch/>
        </p:blipFill>
        <p:spPr>
          <a:xfrm>
            <a:off x="481013" y="4615591"/>
            <a:ext cx="5691187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DISCUSSION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9848" y="1733550"/>
            <a:ext cx="4149852" cy="3486150"/>
          </a:xfrm>
        </p:spPr>
        <p:txBody>
          <a:bodyPr/>
          <a:lstStyle/>
          <a:p>
            <a:r>
              <a:rPr lang="en-US" altLang="zh-TW" dirty="0" err="1" smtClean="0">
                <a:latin typeface="+mj-ea"/>
                <a:ea typeface="+mj-ea"/>
              </a:rPr>
              <a:t>Kmeans</a:t>
            </a:r>
            <a:r>
              <a:rPr lang="zh-TW" altLang="en-US" dirty="0" smtClean="0">
                <a:latin typeface="+mj-ea"/>
                <a:ea typeface="+mj-ea"/>
              </a:rPr>
              <a:t> </a:t>
            </a:r>
            <a:r>
              <a:rPr lang="en-US" altLang="zh-TW" dirty="0" smtClean="0">
                <a:latin typeface="+mj-ea"/>
                <a:ea typeface="+mj-ea"/>
              </a:rPr>
              <a:t>vs. KNN</a:t>
            </a:r>
            <a:r>
              <a:rPr lang="zh-TW" altLang="en-US" dirty="0" smtClean="0">
                <a:latin typeface="+mj-ea"/>
                <a:ea typeface="+mj-ea"/>
              </a:rPr>
              <a:t>    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zh-TW" altLang="en-US" dirty="0" smtClean="0">
                <a:latin typeface="+mj-ea"/>
                <a:ea typeface="+mj-ea"/>
              </a:rPr>
              <a:t>會影響訓練結果的因素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en-US" altLang="zh-TW" dirty="0" smtClean="0">
                <a:latin typeface="+mj-ea"/>
                <a:ea typeface="+mj-ea"/>
              </a:rPr>
              <a:t>1. </a:t>
            </a:r>
            <a:r>
              <a:rPr lang="zh-TW" altLang="en-US" dirty="0" smtClean="0">
                <a:latin typeface="+mj-ea"/>
                <a:ea typeface="+mj-ea"/>
              </a:rPr>
              <a:t>特徵數量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dirty="0" smtClean="0">
                <a:latin typeface="+mj-ea"/>
                <a:ea typeface="+mj-ea"/>
              </a:rPr>
              <a:t>2. </a:t>
            </a:r>
            <a:r>
              <a:rPr lang="zh-TW" altLang="en-US" dirty="0" smtClean="0">
                <a:latin typeface="+mj-ea"/>
                <a:ea typeface="+mj-ea"/>
              </a:rPr>
              <a:t>關卡數量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dirty="0" smtClean="0">
                <a:latin typeface="+mj-ea"/>
                <a:ea typeface="+mj-ea"/>
              </a:rPr>
              <a:t>3. </a:t>
            </a:r>
            <a:r>
              <a:rPr lang="zh-TW" altLang="en-US" dirty="0">
                <a:latin typeface="+mj-ea"/>
                <a:ea typeface="+mj-ea"/>
              </a:rPr>
              <a:t>資料</a:t>
            </a:r>
            <a:r>
              <a:rPr lang="zh-TW" altLang="en-US" dirty="0" smtClean="0">
                <a:latin typeface="+mj-ea"/>
                <a:ea typeface="+mj-ea"/>
              </a:rPr>
              <a:t>均勻度</a:t>
            </a:r>
            <a:endParaRPr lang="en-US" altLang="zh-TW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dirty="0" smtClean="0">
                <a:latin typeface="+mj-ea"/>
                <a:ea typeface="+mj-ea"/>
              </a:rPr>
              <a:t>4. </a:t>
            </a:r>
            <a:r>
              <a:rPr lang="zh-TW" altLang="en-US" dirty="0" smtClean="0">
                <a:latin typeface="+mj-ea"/>
                <a:ea typeface="+mj-ea"/>
              </a:rPr>
              <a:t>資料穩定度</a:t>
            </a:r>
            <a:endParaRPr lang="en-US" altLang="zh-TW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51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t="10101" r="61529" b="46970"/>
          <a:stretch/>
        </p:blipFill>
        <p:spPr>
          <a:xfrm>
            <a:off x="4241891" y="1235936"/>
            <a:ext cx="3257550" cy="2706624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" t="9561" r="61285" b="46003"/>
          <a:stretch/>
        </p:blipFill>
        <p:spPr>
          <a:xfrm>
            <a:off x="376237" y="1235936"/>
            <a:ext cx="3551548" cy="2706624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23" y="179832"/>
            <a:ext cx="10058400" cy="1609344"/>
          </a:xfrm>
        </p:spPr>
        <p:txBody>
          <a:bodyPr/>
          <a:lstStyle/>
          <a:p>
            <a:r>
              <a:rPr lang="en-US" altLang="zh-TW" dirty="0" err="1" smtClean="0"/>
              <a:t>Kmeans</a:t>
            </a:r>
            <a:r>
              <a:rPr lang="en-US" altLang="zh-TW" dirty="0" smtClean="0"/>
              <a:t> vs. KNN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10143" r="60985" b="46881"/>
          <a:stretch/>
        </p:blipFill>
        <p:spPr>
          <a:xfrm>
            <a:off x="7813547" y="1303006"/>
            <a:ext cx="3506915" cy="257248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5523" y="4358839"/>
            <a:ext cx="10372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ea"/>
                <a:ea typeface="+mj-ea"/>
              </a:rPr>
              <a:t>	</a:t>
            </a:r>
            <a:r>
              <a:rPr lang="zh-TW" altLang="en-US" dirty="0" smtClean="0">
                <a:latin typeface="+mj-ea"/>
                <a:ea typeface="+mj-ea"/>
              </a:rPr>
              <a:t>這三</a:t>
            </a:r>
            <a:r>
              <a:rPr lang="zh-TW" altLang="en-US" dirty="0">
                <a:latin typeface="+mj-ea"/>
                <a:ea typeface="+mj-ea"/>
              </a:rPr>
              <a:t>張圖</a:t>
            </a:r>
            <a:r>
              <a:rPr lang="zh-TW" altLang="en-US" dirty="0" smtClean="0">
                <a:latin typeface="+mj-ea"/>
                <a:ea typeface="+mj-ea"/>
              </a:rPr>
              <a:t>，</a:t>
            </a:r>
            <a:r>
              <a:rPr lang="zh-TW" altLang="en-US" dirty="0">
                <a:latin typeface="+mj-ea"/>
                <a:ea typeface="+mj-ea"/>
              </a:rPr>
              <a:t>是我依助教給的範例</a:t>
            </a:r>
            <a:r>
              <a:rPr lang="zh-TW" altLang="en-US" dirty="0" smtClean="0">
                <a:latin typeface="+mj-ea"/>
                <a:ea typeface="+mj-ea"/>
              </a:rPr>
              <a:t>程式修該後產生的三張圖，我主要修改的地方是</a:t>
            </a:r>
            <a:r>
              <a:rPr lang="zh-TW" altLang="en-US" b="1" dirty="0" smtClean="0">
                <a:latin typeface="+mj-ea"/>
                <a:ea typeface="+mj-ea"/>
              </a:rPr>
              <a:t>特徵數量</a:t>
            </a:r>
            <a:r>
              <a:rPr lang="zh-TW" altLang="en-US" dirty="0">
                <a:latin typeface="+mj-ea"/>
                <a:ea typeface="+mj-ea"/>
              </a:rPr>
              <a:t>，增加</a:t>
            </a:r>
            <a:r>
              <a:rPr lang="zh-TW" altLang="en-US" dirty="0" smtClean="0">
                <a:latin typeface="+mj-ea"/>
                <a:ea typeface="+mj-ea"/>
              </a:rPr>
              <a:t>了</a:t>
            </a:r>
            <a:r>
              <a:rPr lang="en-US" altLang="zh-TW" dirty="0" err="1" smtClean="0">
                <a:latin typeface="+mj-ea"/>
                <a:ea typeface="+mj-ea"/>
              </a:rPr>
              <a:t>x,y</a:t>
            </a:r>
            <a:r>
              <a:rPr lang="zh-TW" altLang="en-US" dirty="0" smtClean="0">
                <a:latin typeface="+mj-ea"/>
                <a:ea typeface="+mj-ea"/>
              </a:rPr>
              <a:t>方向上的位移。一樣以</a:t>
            </a:r>
            <a:r>
              <a:rPr lang="zh-TW" altLang="en-US" dirty="0">
                <a:latin typeface="+mj-ea"/>
                <a:ea typeface="+mj-ea"/>
              </a:rPr>
              <a:t>紅十字、</a:t>
            </a:r>
            <a:r>
              <a:rPr lang="zh-TW" altLang="en-US" dirty="0" smtClean="0">
                <a:latin typeface="+mj-ea"/>
                <a:ea typeface="+mj-ea"/>
              </a:rPr>
              <a:t>綠圓圈</a:t>
            </a:r>
            <a:r>
              <a:rPr lang="zh-TW" altLang="en-US" dirty="0">
                <a:latin typeface="+mj-ea"/>
                <a:ea typeface="+mj-ea"/>
              </a:rPr>
              <a:t>、藍星星將</a:t>
            </a:r>
            <a:r>
              <a:rPr lang="en-US" altLang="zh-TW" dirty="0">
                <a:latin typeface="+mj-ea"/>
                <a:ea typeface="+mj-ea"/>
              </a:rPr>
              <a:t>KNN</a:t>
            </a:r>
            <a:r>
              <a:rPr lang="zh-TW" altLang="en-US" dirty="0">
                <a:latin typeface="+mj-ea"/>
                <a:ea typeface="+mj-ea"/>
              </a:rPr>
              <a:t>模型預測答案為</a:t>
            </a:r>
            <a:r>
              <a:rPr lang="en-US" altLang="zh-TW" dirty="0">
                <a:latin typeface="+mj-ea"/>
                <a:ea typeface="+mj-ea"/>
              </a:rPr>
              <a:t>comment = 0(“NONE”) </a:t>
            </a:r>
            <a:r>
              <a:rPr lang="zh-TW" altLang="en-US" dirty="0">
                <a:latin typeface="+mj-ea"/>
                <a:ea typeface="+mj-ea"/>
              </a:rPr>
              <a:t>、</a:t>
            </a:r>
            <a:r>
              <a:rPr lang="en-US" altLang="zh-TW" dirty="0">
                <a:latin typeface="+mj-ea"/>
                <a:ea typeface="+mj-ea"/>
              </a:rPr>
              <a:t>comment = 1(“MOVE_LEFT”)</a:t>
            </a:r>
            <a:r>
              <a:rPr lang="zh-TW" altLang="en-US" dirty="0">
                <a:latin typeface="+mj-ea"/>
                <a:ea typeface="+mj-ea"/>
              </a:rPr>
              <a:t>、 </a:t>
            </a:r>
            <a:r>
              <a:rPr lang="en-US" altLang="zh-TW" dirty="0">
                <a:latin typeface="+mj-ea"/>
                <a:ea typeface="+mj-ea"/>
              </a:rPr>
              <a:t>comment = 2 (“MOVE_RIGHT”</a:t>
            </a:r>
            <a:r>
              <a:rPr lang="zh-TW" altLang="en-US" dirty="0">
                <a:latin typeface="+mj-ea"/>
                <a:ea typeface="+mj-ea"/>
              </a:rPr>
              <a:t>和其他狀況</a:t>
            </a:r>
            <a:r>
              <a:rPr lang="en-US" altLang="zh-TW" dirty="0">
                <a:latin typeface="+mj-ea"/>
                <a:ea typeface="+mj-ea"/>
              </a:rPr>
              <a:t>)</a:t>
            </a:r>
            <a:r>
              <a:rPr lang="zh-TW" altLang="en-US" dirty="0">
                <a:latin typeface="+mj-ea"/>
                <a:ea typeface="+mj-ea"/>
              </a:rPr>
              <a:t>的點上色，</a:t>
            </a:r>
            <a:r>
              <a:rPr lang="en-US" altLang="zh-TW" dirty="0">
                <a:latin typeface="+mj-ea"/>
                <a:ea typeface="+mj-ea"/>
              </a:rPr>
              <a:t>K Means</a:t>
            </a:r>
            <a:r>
              <a:rPr lang="zh-TW" altLang="en-US" dirty="0">
                <a:latin typeface="+mj-ea"/>
                <a:ea typeface="+mj-ea"/>
              </a:rPr>
              <a:t>演算法為非監督式學習的分群演算法，</a:t>
            </a:r>
            <a:r>
              <a:rPr lang="zh-TW" altLang="en-US" dirty="0" smtClean="0">
                <a:latin typeface="+mj-ea"/>
                <a:ea typeface="+mj-ea"/>
              </a:rPr>
              <a:t>因此只能按照位置密集度分成</a:t>
            </a:r>
            <a:r>
              <a:rPr lang="zh-TW" altLang="en-US" dirty="0">
                <a:latin typeface="+mj-ea"/>
                <a:ea typeface="+mj-ea"/>
              </a:rPr>
              <a:t>三群，但與</a:t>
            </a:r>
            <a:r>
              <a:rPr lang="zh-TW" altLang="en-US" dirty="0" smtClean="0">
                <a:latin typeface="+mj-ea"/>
                <a:ea typeface="+mj-ea"/>
              </a:rPr>
              <a:t>答案無關，與</a:t>
            </a:r>
            <a:r>
              <a:rPr lang="en-US" altLang="zh-TW" dirty="0">
                <a:latin typeface="+mj-ea"/>
                <a:ea typeface="+mj-ea"/>
              </a:rPr>
              <a:t>Actual Label </a:t>
            </a:r>
            <a:r>
              <a:rPr lang="zh-TW" altLang="en-US" dirty="0">
                <a:latin typeface="+mj-ea"/>
                <a:ea typeface="+mj-ea"/>
              </a:rPr>
              <a:t>有</a:t>
            </a:r>
            <a:r>
              <a:rPr lang="zh-TW" altLang="en-US" dirty="0" smtClean="0">
                <a:latin typeface="+mj-ea"/>
                <a:ea typeface="+mj-ea"/>
              </a:rPr>
              <a:t>明顯</a:t>
            </a:r>
            <a:r>
              <a:rPr lang="zh-TW" altLang="en-US" dirty="0">
                <a:latin typeface="+mj-ea"/>
                <a:ea typeface="+mj-ea"/>
              </a:rPr>
              <a:t>的</a:t>
            </a:r>
            <a:r>
              <a:rPr lang="zh-TW" altLang="en-US" dirty="0" smtClean="0">
                <a:latin typeface="+mj-ea"/>
                <a:ea typeface="+mj-ea"/>
              </a:rPr>
              <a:t>差異。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	</a:t>
            </a:r>
            <a:r>
              <a:rPr lang="zh-TW" altLang="en-US" dirty="0" smtClean="0">
                <a:latin typeface="+mj-ea"/>
                <a:ea typeface="+mj-ea"/>
              </a:rPr>
              <a:t>而</a:t>
            </a:r>
            <a:r>
              <a:rPr lang="en-US" altLang="zh-TW" dirty="0">
                <a:latin typeface="+mj-ea"/>
                <a:ea typeface="+mj-ea"/>
              </a:rPr>
              <a:t>KNN</a:t>
            </a:r>
            <a:r>
              <a:rPr lang="zh-TW" altLang="en-US" dirty="0">
                <a:latin typeface="+mj-ea"/>
                <a:ea typeface="+mj-ea"/>
              </a:rPr>
              <a:t>演算法為監督式學習演算法，學習的過程與我們所</a:t>
            </a:r>
            <a:r>
              <a:rPr lang="zh-TW" altLang="en-US">
                <a:latin typeface="+mj-ea"/>
                <a:ea typeface="+mj-ea"/>
              </a:rPr>
              <a:t>選</a:t>
            </a:r>
            <a:r>
              <a:rPr lang="zh-TW" altLang="en-US" smtClean="0">
                <a:latin typeface="+mj-ea"/>
                <a:ea typeface="+mj-ea"/>
              </a:rPr>
              <a:t>的</a:t>
            </a:r>
            <a:r>
              <a:rPr lang="zh-TW" altLang="en-US">
                <a:latin typeface="+mj-ea"/>
                <a:ea typeface="+mj-ea"/>
              </a:rPr>
              <a:t>特徵</a:t>
            </a:r>
            <a:r>
              <a:rPr lang="zh-TW" altLang="en-US" smtClean="0">
                <a:latin typeface="+mj-ea"/>
                <a:ea typeface="+mj-ea"/>
              </a:rPr>
              <a:t>有關，</a:t>
            </a:r>
            <a:r>
              <a:rPr lang="zh-TW" altLang="en-US">
                <a:latin typeface="+mj-ea"/>
                <a:ea typeface="+mj-ea"/>
              </a:rPr>
              <a:t>因此比較符合</a:t>
            </a:r>
            <a:r>
              <a:rPr lang="zh-TW" altLang="en-US" smtClean="0">
                <a:latin typeface="+mj-ea"/>
                <a:ea typeface="+mj-ea"/>
              </a:rPr>
              <a:t>我們</a:t>
            </a:r>
            <a:r>
              <a:rPr lang="zh-TW" altLang="en-US">
                <a:latin typeface="+mj-ea"/>
                <a:ea typeface="+mj-ea"/>
              </a:rPr>
              <a:t>實際答案</a:t>
            </a:r>
            <a:r>
              <a:rPr lang="zh-TW" altLang="en-US" smtClean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但</a:t>
            </a:r>
            <a:r>
              <a:rPr lang="zh-TW" altLang="en-US" dirty="0">
                <a:latin typeface="+mj-ea"/>
                <a:ea typeface="+mj-ea"/>
              </a:rPr>
              <a:t>所選的</a:t>
            </a:r>
            <a:r>
              <a:rPr lang="zh-TW" altLang="en-US" dirty="0" smtClean="0">
                <a:latin typeface="+mj-ea"/>
                <a:ea typeface="+mj-ea"/>
              </a:rPr>
              <a:t>特徵</a:t>
            </a:r>
            <a:r>
              <a:rPr lang="zh-TW" altLang="en-US" dirty="0">
                <a:latin typeface="+mj-ea"/>
                <a:ea typeface="+mj-ea"/>
              </a:rPr>
              <a:t>數量</a:t>
            </a:r>
            <a:r>
              <a:rPr lang="zh-TW" altLang="en-US">
                <a:latin typeface="+mj-ea"/>
                <a:ea typeface="+mj-ea"/>
              </a:rPr>
              <a:t>多寡</a:t>
            </a:r>
            <a:r>
              <a:rPr lang="zh-TW" altLang="en-US" smtClean="0">
                <a:latin typeface="+mj-ea"/>
                <a:ea typeface="+mj-ea"/>
              </a:rPr>
              <a:t>、與資料是否</a:t>
            </a:r>
            <a:r>
              <a:rPr lang="zh-TW" altLang="en-US" dirty="0">
                <a:latin typeface="+mj-ea"/>
                <a:ea typeface="+mj-ea"/>
              </a:rPr>
              <a:t>具有代表性，也會影響到模型學習的</a:t>
            </a:r>
            <a:r>
              <a:rPr lang="zh-TW" altLang="en-US" dirty="0" smtClean="0">
                <a:latin typeface="+mj-ea"/>
                <a:ea typeface="+mj-ea"/>
              </a:rPr>
              <a:t>成效。</a:t>
            </a:r>
            <a:endParaRPr lang="en-US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267700" y="394760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Actual label</a:t>
            </a:r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52500" y="394256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Means</a:t>
            </a:r>
            <a:endParaRPr 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439150" y="41272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48419" y="396383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KNN(test = 0.7)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2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特徵數量</a:t>
            </a:r>
            <a:endParaRPr lang="en-US" dirty="0"/>
          </a:p>
        </p:txBody>
      </p:sp>
      <p:graphicFrame>
        <p:nvGraphicFramePr>
          <p:cNvPr id="14" name="內容版面配置區 1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1113060"/>
              </p:ext>
            </p:extLst>
          </p:nvPr>
        </p:nvGraphicFramePr>
        <p:xfrm>
          <a:off x="1069975" y="2193925"/>
          <a:ext cx="4754563" cy="397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內容版面配置區 15"/>
          <p:cNvSpPr>
            <a:spLocks noGrp="1"/>
          </p:cNvSpPr>
          <p:nvPr>
            <p:ph sz="half" idx="2"/>
          </p:nvPr>
        </p:nvSpPr>
        <p:spPr>
          <a:xfrm>
            <a:off x="6256069" y="1637062"/>
            <a:ext cx="5277170" cy="46260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ea"/>
                <a:ea typeface="+mj-ea"/>
              </a:rPr>
              <a:t>固定要素</a:t>
            </a:r>
            <a:r>
              <a:rPr lang="en-US" altLang="zh-TW" dirty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zh-TW" altLang="en-US" dirty="0">
                <a:latin typeface="+mj-ea"/>
                <a:ea typeface="+mj-ea"/>
              </a:rPr>
              <a:t>提取記錄</a:t>
            </a:r>
            <a:r>
              <a:rPr lang="zh-TW" altLang="en-US" dirty="0" smtClean="0">
                <a:latin typeface="+mj-ea"/>
                <a:ea typeface="+mj-ea"/>
              </a:rPr>
              <a:t>檔相同</a:t>
            </a:r>
            <a:r>
              <a:rPr lang="zh-TW" altLang="en-US" dirty="0">
                <a:latin typeface="+mj-ea"/>
                <a:ea typeface="+mj-ea"/>
              </a:rPr>
              <a:t>，</a:t>
            </a:r>
            <a:r>
              <a:rPr lang="zh-TW" altLang="en-US" dirty="0" smtClean="0">
                <a:latin typeface="+mj-ea"/>
                <a:ea typeface="+mj-ea"/>
              </a:rPr>
              <a:t>內含</a:t>
            </a:r>
            <a:r>
              <a:rPr lang="en-US" altLang="zh-TW" dirty="0" smtClean="0">
                <a:latin typeface="+mj-ea"/>
                <a:ea typeface="+mj-ea"/>
              </a:rPr>
              <a:t>28</a:t>
            </a:r>
            <a:r>
              <a:rPr lang="zh-TW" altLang="en-US" dirty="0">
                <a:latin typeface="+mj-ea"/>
                <a:ea typeface="+mj-ea"/>
              </a:rPr>
              <a:t>筆</a:t>
            </a:r>
            <a:r>
              <a:rPr lang="zh-TW" altLang="en-US" dirty="0" smtClean="0">
                <a:latin typeface="+mj-ea"/>
                <a:ea typeface="+mj-ea"/>
              </a:rPr>
              <a:t>第一關，</a:t>
            </a:r>
            <a:r>
              <a:rPr lang="en-US" altLang="zh-TW" dirty="0" smtClean="0">
                <a:latin typeface="+mj-ea"/>
                <a:ea typeface="+mj-ea"/>
              </a:rPr>
              <a:t>40</a:t>
            </a:r>
            <a:r>
              <a:rPr lang="zh-TW" altLang="en-US" dirty="0" smtClean="0">
                <a:latin typeface="+mj-ea"/>
                <a:ea typeface="+mj-ea"/>
              </a:rPr>
              <a:t>筆第二關，</a:t>
            </a:r>
            <a:r>
              <a:rPr lang="en-US" altLang="zh-TW" dirty="0" smtClean="0">
                <a:latin typeface="+mj-ea"/>
                <a:ea typeface="+mj-ea"/>
              </a:rPr>
              <a:t>28</a:t>
            </a:r>
            <a:r>
              <a:rPr lang="zh-TW" altLang="en-US" dirty="0">
                <a:latin typeface="+mj-ea"/>
                <a:ea typeface="+mj-ea"/>
              </a:rPr>
              <a:t>筆</a:t>
            </a:r>
            <a:r>
              <a:rPr lang="zh-TW" altLang="en-US" dirty="0" smtClean="0">
                <a:latin typeface="+mj-ea"/>
                <a:ea typeface="+mj-ea"/>
              </a:rPr>
              <a:t>第三關</a:t>
            </a:r>
            <a:endParaRPr lang="en-US" altLang="zh-TW" dirty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+mj-ea"/>
                <a:ea typeface="+mj-ea"/>
              </a:rPr>
              <a:t>提取的特徵</a:t>
            </a:r>
            <a:r>
              <a:rPr lang="en-US" altLang="zh-TW" dirty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+mj-ea"/>
                <a:ea typeface="+mj-ea"/>
              </a:rPr>
              <a:t>2:</a:t>
            </a:r>
            <a:r>
              <a:rPr lang="zh-TW" altLang="en-US" dirty="0">
                <a:latin typeface="+mj-ea"/>
                <a:ea typeface="+mj-ea"/>
              </a:rPr>
              <a:t>球與平台的</a:t>
            </a:r>
            <a:r>
              <a:rPr lang="en-US" altLang="zh-TW" dirty="0">
                <a:latin typeface="+mj-ea"/>
                <a:ea typeface="+mj-ea"/>
              </a:rPr>
              <a:t>x</a:t>
            </a:r>
            <a:r>
              <a:rPr lang="zh-TW" altLang="en-US" dirty="0">
                <a:latin typeface="+mj-ea"/>
                <a:ea typeface="+mj-ea"/>
              </a:rPr>
              <a:t>座標</a:t>
            </a:r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dirty="0">
                <a:latin typeface="+mj-ea"/>
                <a:ea typeface="+mj-ea"/>
              </a:rPr>
              <a:t>3:</a:t>
            </a:r>
            <a:r>
              <a:rPr lang="zh-TW" altLang="en-US" dirty="0">
                <a:latin typeface="+mj-ea"/>
                <a:ea typeface="+mj-ea"/>
              </a:rPr>
              <a:t>加上球的</a:t>
            </a:r>
            <a:r>
              <a:rPr lang="en-US" altLang="zh-TW" dirty="0">
                <a:latin typeface="+mj-ea"/>
                <a:ea typeface="+mj-ea"/>
              </a:rPr>
              <a:t>y</a:t>
            </a:r>
            <a:r>
              <a:rPr lang="zh-TW" altLang="en-US" dirty="0">
                <a:latin typeface="+mj-ea"/>
                <a:ea typeface="+mj-ea"/>
              </a:rPr>
              <a:t>座標</a:t>
            </a:r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dirty="0">
                <a:latin typeface="+mj-ea"/>
                <a:ea typeface="+mj-ea"/>
              </a:rPr>
              <a:t>4:</a:t>
            </a:r>
            <a:r>
              <a:rPr lang="zh-TW" altLang="en-US" dirty="0">
                <a:latin typeface="+mj-ea"/>
                <a:ea typeface="+mj-ea"/>
              </a:rPr>
              <a:t>加上球的</a:t>
            </a:r>
            <a:r>
              <a:rPr lang="en-US" altLang="zh-TW" dirty="0">
                <a:latin typeface="+mj-ea"/>
                <a:ea typeface="+mj-ea"/>
              </a:rPr>
              <a:t>x</a:t>
            </a:r>
            <a:r>
              <a:rPr lang="zh-TW" altLang="en-US" dirty="0">
                <a:latin typeface="+mj-ea"/>
                <a:ea typeface="+mj-ea"/>
              </a:rPr>
              <a:t>軸位移</a:t>
            </a:r>
            <a:endParaRPr lang="en-US" altLang="zh-TW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dirty="0">
                <a:latin typeface="+mj-ea"/>
                <a:ea typeface="+mj-ea"/>
              </a:rPr>
              <a:t>5:</a:t>
            </a:r>
            <a:r>
              <a:rPr lang="zh-TW" altLang="en-US" dirty="0">
                <a:latin typeface="+mj-ea"/>
                <a:ea typeface="+mj-ea"/>
              </a:rPr>
              <a:t>加上球的</a:t>
            </a:r>
            <a:r>
              <a:rPr lang="en-US" altLang="zh-TW" dirty="0">
                <a:latin typeface="+mj-ea"/>
                <a:ea typeface="+mj-ea"/>
              </a:rPr>
              <a:t>y</a:t>
            </a:r>
            <a:r>
              <a:rPr lang="zh-TW" altLang="en-US" dirty="0">
                <a:latin typeface="+mj-ea"/>
                <a:ea typeface="+mj-ea"/>
              </a:rPr>
              <a:t>軸</a:t>
            </a:r>
            <a:r>
              <a:rPr lang="zh-TW" altLang="en-US" dirty="0" smtClean="0">
                <a:latin typeface="+mj-ea"/>
                <a:ea typeface="+mj-ea"/>
              </a:rPr>
              <a:t>位移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 smtClean="0">
                <a:latin typeface="+mj-ea"/>
                <a:ea typeface="+mj-ea"/>
              </a:rPr>
              <a:t>發現</a:t>
            </a:r>
            <a:r>
              <a:rPr lang="en-US" altLang="zh-TW" dirty="0" smtClean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zh-TW" altLang="en-US" dirty="0">
                <a:latin typeface="+mj-ea"/>
                <a:ea typeface="+mj-ea"/>
              </a:rPr>
              <a:t>從訓練完展現</a:t>
            </a:r>
            <a:r>
              <a:rPr lang="zh-TW" altLang="en-US" dirty="0" smtClean="0">
                <a:latin typeface="+mj-ea"/>
                <a:ea typeface="+mj-ea"/>
              </a:rPr>
              <a:t>的</a:t>
            </a:r>
            <a:r>
              <a:rPr lang="en-US" altLang="zh-TW" dirty="0" smtClean="0">
                <a:latin typeface="+mj-ea"/>
                <a:ea typeface="+mj-ea"/>
              </a:rPr>
              <a:t>precision, recall, f1-score</a:t>
            </a:r>
            <a:r>
              <a:rPr lang="zh-TW" altLang="en-US" dirty="0" smtClean="0">
                <a:latin typeface="+mj-ea"/>
                <a:ea typeface="+mj-ea"/>
              </a:rPr>
              <a:t>來看，會發現只提取</a:t>
            </a:r>
            <a:r>
              <a:rPr lang="en-US" altLang="zh-TW" dirty="0" smtClean="0">
                <a:latin typeface="+mj-ea"/>
                <a:ea typeface="+mj-ea"/>
              </a:rPr>
              <a:t>2</a:t>
            </a:r>
            <a:r>
              <a:rPr lang="zh-TW" altLang="en-US" dirty="0" smtClean="0">
                <a:latin typeface="+mj-ea"/>
                <a:ea typeface="+mj-ea"/>
              </a:rPr>
              <a:t>巷特徵時並不穩固，而提取</a:t>
            </a:r>
            <a:r>
              <a:rPr lang="en-US" altLang="zh-TW" dirty="0" smtClean="0">
                <a:latin typeface="+mj-ea"/>
                <a:ea typeface="+mj-ea"/>
              </a:rPr>
              <a:t>3~5</a:t>
            </a:r>
            <a:r>
              <a:rPr lang="zh-TW" altLang="en-US" dirty="0" smtClean="0">
                <a:latin typeface="+mj-ea"/>
                <a:ea typeface="+mj-ea"/>
              </a:rPr>
              <a:t>項時看起來是差不多的</a:t>
            </a:r>
            <a:endParaRPr lang="en-US" dirty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8183" y="3578942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破關數目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26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1367</Words>
  <Application>Microsoft Office PowerPoint</Application>
  <PresentationFormat>寬螢幕</PresentationFormat>
  <Paragraphs>93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標楷體</vt:lpstr>
      <vt:lpstr>Microsoft JhengHei</vt:lpstr>
      <vt:lpstr>Microsoft JhengHei</vt:lpstr>
      <vt:lpstr>Arial</vt:lpstr>
      <vt:lpstr>Cambria Math</vt:lpstr>
      <vt:lpstr>Rockwell</vt:lpstr>
      <vt:lpstr>Rockwell Condensed</vt:lpstr>
      <vt:lpstr>Wingdings</vt:lpstr>
      <vt:lpstr>木刻字型</vt:lpstr>
      <vt:lpstr>Homework 1 arkanoid</vt:lpstr>
      <vt:lpstr>INTRODUCTION</vt:lpstr>
      <vt:lpstr>INTRODUCTION</vt:lpstr>
      <vt:lpstr>mETHOD</vt:lpstr>
      <vt:lpstr>mETHOD</vt:lpstr>
      <vt:lpstr>RESULT</vt:lpstr>
      <vt:lpstr>DISCUSSION</vt:lpstr>
      <vt:lpstr>Kmeans vs. KNN</vt:lpstr>
      <vt:lpstr>特徵數量</vt:lpstr>
      <vt:lpstr>特徵數量</vt:lpstr>
      <vt:lpstr>關卡數量</vt:lpstr>
      <vt:lpstr>資料均勻度</vt:lpstr>
      <vt:lpstr>資料穩定度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auyu0408</dc:creator>
  <cp:lastModifiedBy>auyu0408</cp:lastModifiedBy>
  <cp:revision>38</cp:revision>
  <dcterms:created xsi:type="dcterms:W3CDTF">2021-03-18T16:24:12Z</dcterms:created>
  <dcterms:modified xsi:type="dcterms:W3CDTF">2021-03-23T12:13:10Z</dcterms:modified>
</cp:coreProperties>
</file>